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2"/>
  </p:sldMasterIdLst>
  <p:notesMasterIdLst>
    <p:notesMasterId r:id="rId20"/>
  </p:notesMasterIdLst>
  <p:sldIdLst>
    <p:sldId id="256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59030-7617-4B39-A58A-E58134CE3C91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92C8CA-DD8A-41DD-AE15-ED2954691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797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777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216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537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345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074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609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022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4997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559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457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989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043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383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817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156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693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2C8CA-DD8A-41DD-AE15-ED2954691C7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79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CB0F1C-EDCE-BDDF-665A-0E52BB2D7E4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1226308" y="127000"/>
            <a:ext cx="838692" cy="230832"/>
          </a:xfrm>
          <a:prstGeom prst="rect">
            <a:avLst/>
          </a:prstGeom>
          <a:noFill/>
          <a:ln cmpd="sng">
            <a:noFill/>
          </a:ln>
          <a:extLst>
            <a:ext uri="{91240B29-F687-4F45-9708-019B960494DF}">
              <a14:hiddenLine xmlns:a14="http://schemas.microsoft.com/office/drawing/2010/main" cmpd="sng">
                <a:solidFill>
                  <a:schemeClr val="tx1"/>
                </a:solidFill>
              </a14:hiddenLine>
            </a:ext>
          </a:extLst>
        </p:spPr>
        <p:txBody>
          <a:bodyPr vert="horz" wrap="none" rtlCol="0" anchor="t">
            <a:spAutoFit/>
          </a:bodyPr>
          <a:lstStyle/>
          <a:p>
            <a:pPr marL="0" algn="r" defTabSz="914400" rtl="0" eaLnBrk="1" latinLnBrk="0" hangingPunct="1">
              <a:buNone/>
            </a:pPr>
            <a:r>
              <a:rPr lang="en-GB" sz="900" b="1" i="0" u="none">
                <a:solidFill>
                  <a:srgbClr val="99CC00"/>
                </a:solidFill>
                <a:latin typeface="Arial" panose="020B0604020202020204" pitchFamily="34" charset="0"/>
              </a:rPr>
              <a:t>[P0-JAVNO]</a:t>
            </a:r>
          </a:p>
        </p:txBody>
      </p:sp>
    </p:spTree>
    <p:extLst>
      <p:ext uri="{BB962C8B-B14F-4D97-AF65-F5344CB8AC3E}">
        <p14:creationId xmlns:p14="http://schemas.microsoft.com/office/powerpoint/2010/main" val="1944039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5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60096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36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1768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8546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119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38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86571-AD1F-AAA3-7894-A6F5F449A9A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1226308" y="127000"/>
            <a:ext cx="838692" cy="230832"/>
          </a:xfrm>
          <a:prstGeom prst="rect">
            <a:avLst/>
          </a:prstGeom>
          <a:noFill/>
          <a:ln cmpd="sng">
            <a:noFill/>
          </a:ln>
          <a:extLst>
            <a:ext uri="{91240B29-F687-4F45-9708-019B960494DF}">
              <a14:hiddenLine xmlns:a14="http://schemas.microsoft.com/office/drawing/2010/main" cmpd="sng">
                <a:solidFill>
                  <a:schemeClr val="tx1"/>
                </a:solidFill>
              </a14:hiddenLine>
            </a:ext>
          </a:extLst>
        </p:spPr>
        <p:txBody>
          <a:bodyPr vert="horz" wrap="none" rtlCol="0" anchor="t">
            <a:spAutoFit/>
          </a:bodyPr>
          <a:lstStyle/>
          <a:p>
            <a:pPr marL="0" algn="r" defTabSz="914400" rtl="0" eaLnBrk="1" latinLnBrk="0" hangingPunct="1">
              <a:buNone/>
            </a:pPr>
            <a:r>
              <a:rPr lang="en-GB" sz="900" b="1" i="0" u="none">
                <a:solidFill>
                  <a:srgbClr val="99CC00"/>
                </a:solidFill>
                <a:latin typeface="Arial" panose="020B0604020202020204" pitchFamily="34" charset="0"/>
              </a:rPr>
              <a:t>[P0-JAVNO]</a:t>
            </a:r>
          </a:p>
        </p:txBody>
      </p:sp>
    </p:spTree>
    <p:extLst>
      <p:ext uri="{BB962C8B-B14F-4D97-AF65-F5344CB8AC3E}">
        <p14:creationId xmlns:p14="http://schemas.microsoft.com/office/powerpoint/2010/main" val="2776933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A357DC-BBDD-737C-1AA6-44B33848661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1226308" y="127000"/>
            <a:ext cx="838692" cy="230832"/>
          </a:xfrm>
          <a:prstGeom prst="rect">
            <a:avLst/>
          </a:prstGeom>
          <a:noFill/>
          <a:ln cmpd="sng">
            <a:noFill/>
          </a:ln>
          <a:extLst>
            <a:ext uri="{91240B29-F687-4F45-9708-019B960494DF}">
              <a14:hiddenLine xmlns:a14="http://schemas.microsoft.com/office/drawing/2010/main" cmpd="sng">
                <a:solidFill>
                  <a:schemeClr val="tx1"/>
                </a:solidFill>
              </a14:hiddenLine>
            </a:ext>
          </a:extLst>
        </p:spPr>
        <p:txBody>
          <a:bodyPr vert="horz" wrap="none" rtlCol="0" anchor="t">
            <a:spAutoFit/>
          </a:bodyPr>
          <a:lstStyle/>
          <a:p>
            <a:pPr marL="0" algn="r" defTabSz="914400" rtl="0" eaLnBrk="1" latinLnBrk="0" hangingPunct="1">
              <a:buNone/>
            </a:pPr>
            <a:r>
              <a:rPr lang="en-GB" sz="900" b="1" i="0" u="none">
                <a:solidFill>
                  <a:srgbClr val="99CC00"/>
                </a:solidFill>
                <a:latin typeface="Arial" panose="020B0604020202020204" pitchFamily="34" charset="0"/>
              </a:rPr>
              <a:t>[P0-JAVNO]</a:t>
            </a:r>
          </a:p>
        </p:txBody>
      </p:sp>
    </p:spTree>
    <p:extLst>
      <p:ext uri="{BB962C8B-B14F-4D97-AF65-F5344CB8AC3E}">
        <p14:creationId xmlns:p14="http://schemas.microsoft.com/office/powerpoint/2010/main" val="1250283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966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27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37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47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739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51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2E3D4-B305-4F93-8C3C-04C044A34B28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C90CA57-0721-4E10-9F6B-63CD8D5327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3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1DDE5-A937-4573-3E99-A48AD17903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en-US" sz="6000">
                <a:solidFill>
                  <a:srgbClr val="FFFFFF"/>
                </a:solidFill>
              </a:rPr>
              <a:t>Task 3</a:t>
            </a:r>
            <a:endParaRPr lang="en-GB" sz="6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451639-4FDE-9D97-A502-7F21F6846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6386" y="3962088"/>
            <a:ext cx="6203795" cy="118610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>
                    <a:alpha val="70000"/>
                  </a:srgbClr>
                </a:solidFill>
              </a:rPr>
              <a:t>Refinement of cell annotations using Machine learning models</a:t>
            </a:r>
            <a:endParaRPr lang="en-GB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15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DC92C4-668D-1ADE-309B-26258226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Brain dataset</a:t>
            </a:r>
            <a:endParaRPr lang="en-GB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34FF9-BB95-5A52-2271-6F96E59D1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27" y="1882168"/>
            <a:ext cx="4478712" cy="27544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221CB-3037-6D9B-B07D-C89564021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50140 cells</a:t>
            </a:r>
          </a:p>
          <a:p>
            <a:r>
              <a:rPr lang="en-US">
                <a:solidFill>
                  <a:srgbClr val="FFFFFF"/>
                </a:solidFill>
              </a:rPr>
              <a:t>25879 features</a:t>
            </a:r>
          </a:p>
          <a:p>
            <a:r>
              <a:rPr lang="en-US">
                <a:solidFill>
                  <a:srgbClr val="FFFFFF"/>
                </a:solidFill>
              </a:rPr>
              <a:t>Genes and spatial coordinates</a:t>
            </a:r>
          </a:p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06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2EA0F-77EB-9F05-6734-42655B84D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and features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422F79-C4B0-01E9-D0CD-F741CDA74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863" y="2341286"/>
            <a:ext cx="8596312" cy="3520041"/>
          </a:xfrm>
        </p:spPr>
      </p:pic>
    </p:spTree>
    <p:extLst>
      <p:ext uri="{BB962C8B-B14F-4D97-AF65-F5344CB8AC3E}">
        <p14:creationId xmlns:p14="http://schemas.microsoft.com/office/powerpoint/2010/main" val="3522506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18194-CB26-CA0C-3F8D-8195D7726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/>
              <a:t>Principal component analysis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F4635-2F2F-5408-FC9A-5CCD60336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/>
              <a:t>Large amount of features</a:t>
            </a:r>
          </a:p>
          <a:p>
            <a:r>
              <a:rPr lang="en-US"/>
              <a:t>8 PCA components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84EC8E-494E-DAE3-2B44-F8667025DB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7230" b="-2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78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11BC4-6781-BF85-D4BD-7E4667E8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with K-fold Cross Validation</a:t>
            </a:r>
            <a:endParaRPr lang="en-GB" dirty="0"/>
          </a:p>
        </p:txBody>
      </p:sp>
      <p:pic>
        <p:nvPicPr>
          <p:cNvPr id="2050" name="Picture 2" descr="Graphical scheme of XGBoost model | Download Scientific Diagram">
            <a:extLst>
              <a:ext uri="{FF2B5EF4-FFF2-40B4-BE49-F238E27FC236}">
                <a16:creationId xmlns:a16="http://schemas.microsoft.com/office/drawing/2014/main" id="{CFF0F185-724C-DC9F-FC95-0233D831980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134" y="1830439"/>
            <a:ext cx="5003802" cy="400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295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49F5-0F7E-9411-85D0-E652EA6D6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314"/>
            <a:ext cx="10515600" cy="1325563"/>
          </a:xfrm>
        </p:spPr>
        <p:txBody>
          <a:bodyPr/>
          <a:lstStyle/>
          <a:p>
            <a:r>
              <a:rPr lang="en-US" dirty="0"/>
              <a:t>Model evaluation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B84F3C-1773-E8CF-A8B4-A62849EF5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228743"/>
            <a:ext cx="4033050" cy="11467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27256C-8AD9-7B60-CC5F-22551AD9E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1824" y="1668754"/>
            <a:ext cx="4867954" cy="2667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3AFCB3-13D7-1E59-AAC8-88459AE044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815001"/>
            <a:ext cx="4046174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AFBB3E-B3C9-E2D2-BCBB-4201FC0086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1824" y="3319447"/>
            <a:ext cx="4925112" cy="2191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068DC98-4C4A-1D70-DA5C-21E09DAE3E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1" y="4580062"/>
            <a:ext cx="4046174" cy="15868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24AC33-C839-BF82-7EA1-9856851FA8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1824" y="5263930"/>
            <a:ext cx="4887007" cy="21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18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FECA-B598-63DC-20D9-90EE3B5C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after refinement – Distribution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1345E-2559-8A89-E616-A4E2A9495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690688"/>
            <a:ext cx="5461001" cy="22351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28B35-0B75-5FEB-BE24-4EC9CDAD1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5638799" cy="22954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B03F7B-B4F0-A87F-93D8-C16FBD5CD9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6199" y="4063156"/>
            <a:ext cx="6214533" cy="249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10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BB96DC-7257-4310-AA48-BEE9B2B2D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A199C6C8-798B-4D00-8C47-F1D5A8867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CB0BF1B-F83E-41D6-83B4-76BB733C5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5DD6DAC-841F-44E8-B772-3B0CC4F9D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30A20FCD-ACEB-47CE-B31B-91C08ADA4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id="{7A2B1C25-C94E-4302-99B8-C7A8AFE4F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96AEEF64-15E5-4241-B44E-FD39BF126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id="{3CE4991B-2483-477C-A8EF-EA0D3A37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id="{C57CCE68-31BF-4CB2-A1BA-20C70F17D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id="{FC67EFBD-5CEA-432B-8051-6A7B3E06D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1FF74FE3-9906-485E-94D7-2AA34D927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ED9AFB-A30C-560F-02AB-5574FE58E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423" y="1722427"/>
            <a:ext cx="3742675" cy="232840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Annotations after refinement – Spatial plots</a:t>
            </a:r>
          </a:p>
        </p:txBody>
      </p:sp>
      <p:pic>
        <p:nvPicPr>
          <p:cNvPr id="6" name="Picture 5" descr="A diagram of a brain&#10;&#10;Description automatically generated">
            <a:extLst>
              <a:ext uri="{FF2B5EF4-FFF2-40B4-BE49-F238E27FC236}">
                <a16:creationId xmlns:a16="http://schemas.microsoft.com/office/drawing/2014/main" id="{F670427D-1538-F093-8CD2-F389A05C1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227" y="1455552"/>
            <a:ext cx="2798433" cy="1721035"/>
          </a:xfrm>
          <a:prstGeom prst="rect">
            <a:avLst/>
          </a:prstGeom>
        </p:spPr>
      </p:pic>
      <p:pic>
        <p:nvPicPr>
          <p:cNvPr id="10" name="Picture 9" descr="A close-up of a brain&#10;&#10;Description automatically generated">
            <a:extLst>
              <a:ext uri="{FF2B5EF4-FFF2-40B4-BE49-F238E27FC236}">
                <a16:creationId xmlns:a16="http://schemas.microsoft.com/office/drawing/2014/main" id="{53542E5A-32FD-62E6-785D-BAD00E1A8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208" y="1456925"/>
            <a:ext cx="2902385" cy="1719662"/>
          </a:xfrm>
          <a:prstGeom prst="rect">
            <a:avLst/>
          </a:prstGeom>
        </p:spPr>
      </p:pic>
      <p:pic>
        <p:nvPicPr>
          <p:cNvPr id="5" name="Content Placeholder 4" descr="A close-up of a brain&#10;&#10;Description automatically generated">
            <a:extLst>
              <a:ext uri="{FF2B5EF4-FFF2-40B4-BE49-F238E27FC236}">
                <a16:creationId xmlns:a16="http://schemas.microsoft.com/office/drawing/2014/main" id="{E1EB46A1-29C4-0CAE-4DD2-AF5AF04C4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825253" y="3681410"/>
            <a:ext cx="2962382" cy="1740398"/>
          </a:xfrm>
          <a:prstGeom prst="rect">
            <a:avLst/>
          </a:prstGeom>
        </p:spPr>
      </p:pic>
      <p:pic>
        <p:nvPicPr>
          <p:cNvPr id="8" name="Picture 7" descr="A close-up of a brain&#10;&#10;Description automatically generated">
            <a:extLst>
              <a:ext uri="{FF2B5EF4-FFF2-40B4-BE49-F238E27FC236}">
                <a16:creationId xmlns:a16="http://schemas.microsoft.com/office/drawing/2014/main" id="{384624E4-A705-14B1-AFB3-594B6E5C13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3585" y="3681410"/>
            <a:ext cx="2837063" cy="165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55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4771AA-2957-8982-72C1-359A6DFE7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THE END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AA02FC-E055-0876-6F01-AA57173A1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6386" y="3962088"/>
            <a:ext cx="6203795" cy="118610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71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0F999-133E-3EF3-E9AD-22985290F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Embryo dataset</a:t>
            </a:r>
            <a:endParaRPr lang="en-GB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6658-0745-B009-3F72-7EB066B6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51" y="1805395"/>
            <a:ext cx="3856774" cy="333610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DEB57-4B97-6EE7-1C26-FBAB18537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5913 cells</a:t>
            </a:r>
          </a:p>
          <a:p>
            <a:r>
              <a:rPr lang="en-US">
                <a:solidFill>
                  <a:srgbClr val="FFFFFF"/>
                </a:solidFill>
              </a:rPr>
              <a:t>25568 features</a:t>
            </a:r>
          </a:p>
          <a:p>
            <a:r>
              <a:rPr lang="en-US">
                <a:solidFill>
                  <a:srgbClr val="FFFFFF"/>
                </a:solidFill>
              </a:rPr>
              <a:t>Genes and spatial coordinates</a:t>
            </a:r>
          </a:p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720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BD5AC-83F3-DDAA-C523-948BE4E8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– Original distribution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1C56D0-DFB8-7987-4814-51ABF8940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15066" y="1293428"/>
            <a:ext cx="7730067" cy="4644570"/>
          </a:xfrm>
        </p:spPr>
      </p:pic>
    </p:spTree>
    <p:extLst>
      <p:ext uri="{BB962C8B-B14F-4D97-AF65-F5344CB8AC3E}">
        <p14:creationId xmlns:p14="http://schemas.microsoft.com/office/powerpoint/2010/main" val="1298977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44370-1375-3573-9574-8286921AB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Principal component analysis</a:t>
            </a:r>
            <a:endParaRPr lang="en-GB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B2E5E-4474-1EBA-8F8A-02E1B9B56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/>
              <a:t>Large amount of features</a:t>
            </a:r>
          </a:p>
          <a:p>
            <a:r>
              <a:rPr lang="en-GB"/>
              <a:t>10 PCA components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CF23FB-BC12-D8FF-453F-D257B961A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035" y="1818924"/>
            <a:ext cx="5699452" cy="336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2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60B8-41A3-96FB-529C-B275DE075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/>
              <a:t>Supporting Vector Machine with K-fold Cross Validation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75FC0-0DBD-8299-B3EF-FCDAE839D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Different values for K and L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26" name="Picture 2" descr="Support Vector Machine (SVM) Algorithm - Javatpoint">
            <a:extLst>
              <a:ext uri="{FF2B5EF4-FFF2-40B4-BE49-F238E27FC236}">
                <a16:creationId xmlns:a16="http://schemas.microsoft.com/office/drawing/2014/main" id="{FFB978C8-2097-D1F8-E2A7-602682D37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" r="6224" b="1"/>
          <a:stretch/>
        </p:blipFill>
        <p:spPr bwMode="auto">
          <a:xfrm>
            <a:off x="677334" y="2159331"/>
            <a:ext cx="5423429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8679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23327-936C-C0CA-289A-22824C19B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06"/>
            <a:ext cx="10515600" cy="1325563"/>
          </a:xfrm>
        </p:spPr>
        <p:txBody>
          <a:bodyPr/>
          <a:lstStyle/>
          <a:p>
            <a:r>
              <a:rPr lang="en-US" dirty="0"/>
              <a:t>Confusion matrix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60F391-BAF0-AD21-BC9C-02E1B4BCF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7034" y="886917"/>
            <a:ext cx="3893669" cy="292147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763DE2-75E1-4ABA-04A8-C8B007C3B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746" y="886917"/>
            <a:ext cx="4017524" cy="2995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D6DCD9-4639-D8C8-3B20-FFDFF52242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9618" y="840314"/>
            <a:ext cx="4104364" cy="30886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C239FB-B332-9812-FFBD-C66A0C169C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0242" y="3854993"/>
            <a:ext cx="3574991" cy="26835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8C688E-63D1-7008-9D61-37393CCE5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787" y="3811714"/>
            <a:ext cx="3715255" cy="2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652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067D-15D4-912D-8B49-A4DAC8BFF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05"/>
            <a:ext cx="10515600" cy="1325563"/>
          </a:xfrm>
        </p:spPr>
        <p:txBody>
          <a:bodyPr/>
          <a:lstStyle/>
          <a:p>
            <a:r>
              <a:rPr lang="en-US" dirty="0"/>
              <a:t>Model evaluation</a:t>
            </a:r>
            <a:endParaRPr lang="en-GB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D4F4FB9-1777-31C2-E36B-8B31873A7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1168" y="2933795"/>
            <a:ext cx="4360134" cy="1430309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639798-0CD3-B759-A6E0-2C82A2CF5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168" y="1411968"/>
            <a:ext cx="4360134" cy="11901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976D2F-4BD2-9ED3-DE8E-BF01B0E59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188" y="1873668"/>
            <a:ext cx="4534533" cy="2667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D6E9AC-F148-B65D-6BDD-915B1B9CE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0173" y="3534633"/>
            <a:ext cx="4467849" cy="2286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04DACC-E125-F52F-EA7D-0C06F3FC63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168" y="4669151"/>
            <a:ext cx="4360134" cy="17806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B500862-471C-0902-50E1-B2DE79E087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0173" y="5440393"/>
            <a:ext cx="4525006" cy="2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5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775D1-5B9D-757E-CDB4-9FD778417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71" y="103762"/>
            <a:ext cx="8596668" cy="1320800"/>
          </a:xfrm>
        </p:spPr>
        <p:txBody>
          <a:bodyPr/>
          <a:lstStyle/>
          <a:p>
            <a:r>
              <a:rPr lang="en-US" dirty="0"/>
              <a:t>Annotations after refinement - distribution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AD3777-BAC5-9D92-7E17-C0A1E1288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275822"/>
            <a:ext cx="4647270" cy="279091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84281E-8E17-2156-CC84-E56B7F1E6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518" y="1275822"/>
            <a:ext cx="4778124" cy="2870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321B59-1194-F14C-474C-CAD4B17F8C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9891" y="4066733"/>
            <a:ext cx="4661460" cy="279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60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BB96DC-7257-4310-AA48-BEE9B2B2D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A199C6C8-798B-4D00-8C47-F1D5A8867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CB0BF1B-F83E-41D6-83B4-76BB733C5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5DD6DAC-841F-44E8-B772-3B0CC4F9D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30A20FCD-ACEB-47CE-B31B-91C08ADA4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id="{7A2B1C25-C94E-4302-99B8-C7A8AFE4F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96AEEF64-15E5-4241-B44E-FD39BF126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id="{3CE4991B-2483-477C-A8EF-EA0D3A37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id="{C57CCE68-31BF-4CB2-A1BA-20C70F17D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id="{FC67EFBD-5CEA-432B-8051-6A7B3E06D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1FF74FE3-9906-485E-94D7-2AA34D927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3D1A0D-0331-3122-2424-B539ABFB3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423" y="1722427"/>
            <a:ext cx="3742675" cy="232840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Annotations after refinement – spatial plots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F6E2CD-5CA5-C2B4-155B-09F62B035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265" y="1170619"/>
            <a:ext cx="2336781" cy="2021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7C3036-C8F9-6CFA-2B47-00082EEEC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2758" y="1170619"/>
            <a:ext cx="2495450" cy="20213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DD0B1F-504E-B900-B2EF-925D3ECA3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2095" y="3621402"/>
            <a:ext cx="2510951" cy="202131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EDF7D2-A8C1-E64D-66CC-318623F28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7191645" y="3621402"/>
            <a:ext cx="2510951" cy="202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4146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CLASSIFIERTOPTEXTBOX" val="{CLASSIFIER}"/>
  <p:tag name="BJHEADERFOOTERTEXTBOXNAME" val="bjCLSTB-HO-HR-VT-RA-BN-DH"/>
  <p:tag name="BJHEADERFOOTERLABEL" val="TRUE"/>
  <p:tag name="BJHEADERFOOTERTEXTLABEL" val="[P0-JAVNO]"/>
  <p:tag name="BJHEADERFOOTERTEXTMARKING" val="[P0-JAVNO]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CLASSIFIERTOPTEXTBOX" val="{CLASSIFIER}"/>
  <p:tag name="BJHEADERFOOTERTEXTBOXNAME" val="bjCLSTB-HO-HR-VT-RA-BN-DH"/>
  <p:tag name="BJHEADERFOOTERLABEL" val="TRUE"/>
  <p:tag name="BJHEADERFOOTERTEXTLABEL" val="[P0-JAVNO]"/>
  <p:tag name="BJHEADERFOOTERTEXTMARKING" val="[P0-JAVNO]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CLASSIFIERTOPTEXTBOX" val="{CLASSIFIER}"/>
  <p:tag name="BJHEADERFOOTERTEXTBOXNAME" val="bjCLSTB-HO-HR-VT-RA-BN-DH"/>
  <p:tag name="BJHEADERFOOTERLABEL" val="TRUE"/>
  <p:tag name="BJHEADERFOOTERTEXTLABEL" val="[P0-JAVNO]"/>
  <p:tag name="BJHEADERFOOTERTEXTMARKING" val="[P0-JAVNO]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d="http://www.w3.org/2001/XMLSchema" xmlns:xsi="http://www.w3.org/2001/XMLSchema-instance" xmlns="http://www.boldonjames.com/2008/01/sie/internal/label" sislVersion="0" policy="370dbb80-d166-4f4b-beca-dbc1c82ebca4" origin="userSelected">
  <element uid="b58b9dd2-a863-4b39-8db7-7be39b19ca7f" value=""/>
</sisl>
</file>

<file path=customXml/itemProps1.xml><?xml version="1.0" encoding="utf-8"?>
<ds:datastoreItem xmlns:ds="http://schemas.openxmlformats.org/officeDocument/2006/customXml" ds:itemID="{EB785DD7-CD77-4865-A1EA-17215A43B8AC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320</TotalTime>
  <Words>122</Words>
  <Application>Microsoft Office PowerPoint</Application>
  <PresentationFormat>Widescreen</PresentationFormat>
  <Paragraphs>46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Arial</vt:lpstr>
      <vt:lpstr>Trebuchet MS</vt:lpstr>
      <vt:lpstr>Wingdings 3</vt:lpstr>
      <vt:lpstr>Facet</vt:lpstr>
      <vt:lpstr>Task 3</vt:lpstr>
      <vt:lpstr>Embryo dataset</vt:lpstr>
      <vt:lpstr>Annotations – Original distribution</vt:lpstr>
      <vt:lpstr>Principal component analysis</vt:lpstr>
      <vt:lpstr>Supporting Vector Machine with K-fold Cross Validation</vt:lpstr>
      <vt:lpstr>Confusion matrix</vt:lpstr>
      <vt:lpstr>Model evaluation</vt:lpstr>
      <vt:lpstr>Annotations after refinement - distribution</vt:lpstr>
      <vt:lpstr>Annotations after refinement – spatial plots</vt:lpstr>
      <vt:lpstr>Brain dataset</vt:lpstr>
      <vt:lpstr>Annotations and features</vt:lpstr>
      <vt:lpstr>Principal component analysis</vt:lpstr>
      <vt:lpstr>XGBoost with K-fold Cross Validation</vt:lpstr>
      <vt:lpstr>Model evaluation</vt:lpstr>
      <vt:lpstr>Annotations after refinement – Distribution</vt:lpstr>
      <vt:lpstr>Annotations after refinement – Spatial plots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Pantovic</dc:creator>
  <cp:lastModifiedBy>David Pantovic</cp:lastModifiedBy>
  <cp:revision>3</cp:revision>
  <dcterms:created xsi:type="dcterms:W3CDTF">2024-09-18T16:57:31Z</dcterms:created>
  <dcterms:modified xsi:type="dcterms:W3CDTF">2024-09-19T01:43:15Z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93634890-aaec-43e2-a201-48f6536cbc89</vt:lpwstr>
  </property>
  <property fmtid="{D5CDD505-2E9C-101B-9397-08002B2CF9AE}" pid="3" name="bjClsUserRVM">
    <vt:lpwstr>[{"VisualMarkingType":9,"ShapeName":"bjCLSTB-HO-HR-VT-RA-BN-DH","ApplyMarking":true}]</vt:lpwstr>
  </property>
  <property fmtid="{D5CDD505-2E9C-101B-9397-08002B2CF9AE}" pid="4" name="bjSaver">
    <vt:lpwstr>3qS5KXyVM1hw7aOhmtJukBXaz+3gtzXF</vt:lpwstr>
  </property>
  <property fmtid="{D5CDD505-2E9C-101B-9397-08002B2CF9AE}" pid="5" name="bjDocumentLabelXML">
    <vt:lpwstr>&lt;?xml version="1.0" encoding="us-ascii"?&gt;&lt;sisl xmlns:xsd="http://www.w3.org/2001/XMLSchema" xmlns:xsi="http://www.w3.org/2001/XMLSchema-instance" sislVersion="0" policy="370dbb80-d166-4f4b-beca-dbc1c82ebca4" origin="userSelected" xmlns="http://www.boldonj</vt:lpwstr>
  </property>
  <property fmtid="{D5CDD505-2E9C-101B-9397-08002B2CF9AE}" pid="6" name="bjDocumentLabelXML-0">
    <vt:lpwstr>ames.com/2008/01/sie/internal/label"&gt;&lt;element uid="b58b9dd2-a863-4b39-8db7-7be39b19ca7f" value="" /&gt;&lt;/sisl&gt;</vt:lpwstr>
  </property>
  <property fmtid="{D5CDD505-2E9C-101B-9397-08002B2CF9AE}" pid="7" name="bjDocumentSecurityLabel">
    <vt:lpwstr>[P0-JAVNO]</vt:lpwstr>
  </property>
</Properties>
</file>

<file path=docProps/thumbnail.jpeg>
</file>